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hsing" charset="0"/>
      <p:regular r:id="rId9"/>
    </p:embeddedFont>
    <p:embeddedFont>
      <p:font typeface="Alice Italics" panose="020B0604020202020204" charset="0"/>
      <p:regular r:id="rId10"/>
    </p:embeddedFont>
    <p:embeddedFont>
      <p:font typeface="Bright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dec Pro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Glacial Indifference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4487245B-E4C4-88F0-32FC-231AFEB30A17}"/>
    <pc:docChg chg="modSld">
      <pc:chgData name="Guest User" userId="S::urn:spo:anon#c21937faaf700f7f0357fba761bb4af3457b14c0eab0b4cf74489e6d7bae9a5c::" providerId="AD" clId="Web-{4487245B-E4C4-88F0-32FC-231AFEB30A17}" dt="2023-06-22T06:29:08.027" v="3" actId="20577"/>
      <pc:docMkLst>
        <pc:docMk/>
      </pc:docMkLst>
      <pc:sldChg chg="modSp">
        <pc:chgData name="Guest User" userId="S::urn:spo:anon#c21937faaf700f7f0357fba761bb4af3457b14c0eab0b4cf74489e6d7bae9a5c::" providerId="AD" clId="Web-{4487245B-E4C4-88F0-32FC-231AFEB30A17}" dt="2023-06-22T06:29:08.027" v="3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4487245B-E4C4-88F0-32FC-231AFEB30A17}" dt="2023-06-22T06:29:08.027" v="3" actId="20577"/>
          <ac:spMkLst>
            <pc:docMk/>
            <pc:sldMk cId="0" sldId="257"/>
            <ac:spMk id="4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F1A11423-2332-4445-8196-153678C9FF5C}"/>
    <pc:docChg chg="modSld">
      <pc:chgData name="Madihah Rehana binti Ku Othman" userId="8d6abce4-d1a6-4791-9622-abfbb7da5af2" providerId="ADAL" clId="{F1A11423-2332-4445-8196-153678C9FF5C}" dt="2023-07-12T02:14:30.434" v="10" actId="1076"/>
      <pc:docMkLst>
        <pc:docMk/>
      </pc:docMkLst>
      <pc:sldChg chg="modSp">
        <pc:chgData name="Madihah Rehana binti Ku Othman" userId="8d6abce4-d1a6-4791-9622-abfbb7da5af2" providerId="ADAL" clId="{F1A11423-2332-4445-8196-153678C9FF5C}" dt="2023-07-12T02:14:08.861" v="9" actId="2710"/>
        <pc:sldMkLst>
          <pc:docMk/>
          <pc:sldMk cId="0" sldId="257"/>
        </pc:sldMkLst>
        <pc:spChg chg="mod">
          <ac:chgData name="Madihah Rehana binti Ku Othman" userId="8d6abce4-d1a6-4791-9622-abfbb7da5af2" providerId="ADAL" clId="{F1A11423-2332-4445-8196-153678C9FF5C}" dt="2023-07-12T02:14:08.861" v="9" actId="2710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Madihah Rehana binti Ku Othman" userId="8d6abce4-d1a6-4791-9622-abfbb7da5af2" providerId="ADAL" clId="{F1A11423-2332-4445-8196-153678C9FF5C}" dt="2023-07-12T02:13:41.033" v="8" actId="1076"/>
        <pc:sldMkLst>
          <pc:docMk/>
          <pc:sldMk cId="0" sldId="261"/>
        </pc:sldMkLst>
        <pc:spChg chg="mod modCrop">
          <ac:chgData name="Madihah Rehana binti Ku Othman" userId="8d6abce4-d1a6-4791-9622-abfbb7da5af2" providerId="ADAL" clId="{F1A11423-2332-4445-8196-153678C9FF5C}" dt="2023-07-12T02:13:41.033" v="8" actId="1076"/>
          <ac:spMkLst>
            <pc:docMk/>
            <pc:sldMk cId="0" sldId="261"/>
            <ac:spMk id="4" creationId="{00000000-0000-0000-0000-000000000000}"/>
          </ac:spMkLst>
        </pc:spChg>
      </pc:sldChg>
      <pc:sldChg chg="modSp">
        <pc:chgData name="Madihah Rehana binti Ku Othman" userId="8d6abce4-d1a6-4791-9622-abfbb7da5af2" providerId="ADAL" clId="{F1A11423-2332-4445-8196-153678C9FF5C}" dt="2023-07-12T02:14:30.434" v="10" actId="1076"/>
        <pc:sldMkLst>
          <pc:docMk/>
          <pc:sldMk cId="0" sldId="262"/>
        </pc:sldMkLst>
        <pc:spChg chg="mod">
          <ac:chgData name="Madihah Rehana binti Ku Othman" userId="8d6abce4-d1a6-4791-9622-abfbb7da5af2" providerId="ADAL" clId="{F1A11423-2332-4445-8196-153678C9FF5C}" dt="2023-07-12T02:14:30.434" v="10" actId="1076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20685"/>
            <a:ext cx="18288000" cy="1666315"/>
          </a:xfrm>
          <a:prstGeom prst="rect">
            <a:avLst/>
          </a:prstGeom>
          <a:solidFill>
            <a:srgbClr val="C6BDA5"/>
          </a:solidFill>
        </p:spPr>
      </p:sp>
      <p:sp>
        <p:nvSpPr>
          <p:cNvPr id="3" name="Freeform 3"/>
          <p:cNvSpPr/>
          <p:nvPr/>
        </p:nvSpPr>
        <p:spPr>
          <a:xfrm>
            <a:off x="11873523" y="801744"/>
            <a:ext cx="6190359" cy="9037021"/>
          </a:xfrm>
          <a:custGeom>
            <a:avLst/>
            <a:gdLst/>
            <a:ahLst/>
            <a:cxnLst/>
            <a:rect l="l" t="t" r="r" b="b"/>
            <a:pathLst>
              <a:path w="6190359" h="9037021">
                <a:moveTo>
                  <a:pt x="0" y="0"/>
                </a:moveTo>
                <a:lnTo>
                  <a:pt x="6190359" y="0"/>
                </a:lnTo>
                <a:lnTo>
                  <a:pt x="6190359" y="9037021"/>
                </a:lnTo>
                <a:lnTo>
                  <a:pt x="0" y="903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6255" y="-4534576"/>
            <a:ext cx="6305931" cy="8229600"/>
          </a:xfrm>
          <a:custGeom>
            <a:avLst/>
            <a:gdLst/>
            <a:ahLst/>
            <a:cxnLst/>
            <a:rect l="l" t="t" r="r" b="b"/>
            <a:pathLst>
              <a:path w="6305931" h="8229600">
                <a:moveTo>
                  <a:pt x="0" y="0"/>
                </a:moveTo>
                <a:lnTo>
                  <a:pt x="6305931" y="0"/>
                </a:lnTo>
                <a:lnTo>
                  <a:pt x="63059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>
            <a:off x="4729302" y="7325367"/>
            <a:ext cx="4267621" cy="4256952"/>
          </a:xfrm>
          <a:custGeom>
            <a:avLst/>
            <a:gdLst/>
            <a:ahLst/>
            <a:cxnLst/>
            <a:rect l="l" t="t" r="r" b="b"/>
            <a:pathLst>
              <a:path w="4267621" h="4256952">
                <a:moveTo>
                  <a:pt x="0" y="0"/>
                </a:moveTo>
                <a:lnTo>
                  <a:pt x="4267621" y="0"/>
                </a:lnTo>
                <a:lnTo>
                  <a:pt x="4267621" y="4256952"/>
                </a:lnTo>
                <a:lnTo>
                  <a:pt x="0" y="425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558" y="3517037"/>
            <a:ext cx="10586911" cy="207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6"/>
              </a:lnSpc>
              <a:spcBef>
                <a:spcPct val="0"/>
              </a:spcBef>
            </a:pPr>
            <a:r>
              <a:rPr lang="en-US" sz="12097">
                <a:solidFill>
                  <a:srgbClr val="FFFFFF"/>
                </a:solidFill>
                <a:latin typeface="Codec Pro"/>
              </a:rPr>
              <a:t>English Year 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558" y="5668426"/>
            <a:ext cx="97970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E9E3D0"/>
                </a:solidFill>
                <a:latin typeface="Glacial Indifference"/>
              </a:rPr>
              <a:t>MODULE 3 - IN THE PAST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93976" y="263143"/>
            <a:ext cx="6305931" cy="8229600"/>
          </a:xfrm>
          <a:custGeom>
            <a:avLst/>
            <a:gdLst/>
            <a:ahLst/>
            <a:cxnLst/>
            <a:rect l="l" t="t" r="r" b="b"/>
            <a:pathLst>
              <a:path w="6305931" h="8229600">
                <a:moveTo>
                  <a:pt x="0" y="0"/>
                </a:moveTo>
                <a:lnTo>
                  <a:pt x="6305931" y="0"/>
                </a:lnTo>
                <a:lnTo>
                  <a:pt x="63059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77309" y="4766070"/>
            <a:ext cx="5573618" cy="6547569"/>
          </a:xfrm>
          <a:custGeom>
            <a:avLst/>
            <a:gdLst/>
            <a:ahLst/>
            <a:cxnLst/>
            <a:rect l="l" t="t" r="r" b="b"/>
            <a:pathLst>
              <a:path w="5573618" h="6547569">
                <a:moveTo>
                  <a:pt x="0" y="0"/>
                </a:moveTo>
                <a:lnTo>
                  <a:pt x="5573618" y="0"/>
                </a:lnTo>
                <a:lnTo>
                  <a:pt x="5573618" y="6547569"/>
                </a:lnTo>
                <a:lnTo>
                  <a:pt x="0" y="654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74746"/>
            <a:ext cx="10565276" cy="676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GB" sz="3750" dirty="0">
                <a:solidFill>
                  <a:srgbClr val="EFEBE0"/>
                </a:solidFill>
                <a:latin typeface="Glacial Indifference Italics"/>
              </a:rPr>
              <a:t>By the end of the lesson, pupils will be able to:</a:t>
            </a:r>
          </a:p>
          <a:p>
            <a:pPr>
              <a:lnSpc>
                <a:spcPts val="3774"/>
              </a:lnSpc>
            </a:pPr>
            <a:endParaRPr lang="en-GB" sz="3750" dirty="0">
              <a:solidFill>
                <a:srgbClr val="EFEBE0"/>
              </a:solidFill>
              <a:latin typeface="Glacial Indifference Italics"/>
            </a:endParaRPr>
          </a:p>
          <a:p>
            <a:pPr marL="814705" lvl="1" indent="-407035">
              <a:buFont typeface="Arial"/>
              <a:buChar char="•"/>
            </a:pPr>
            <a:r>
              <a:rPr lang="en-GB" sz="3750" dirty="0">
                <a:solidFill>
                  <a:srgbClr val="EFEBE0"/>
                </a:solidFill>
                <a:latin typeface="Glacial Indifference Italics"/>
              </a:rPr>
              <a:t> Understand with support, specific information and details of longer simple texts. </a:t>
            </a:r>
          </a:p>
          <a:p>
            <a:pPr marL="814705" lvl="1" indent="-407035">
              <a:buFont typeface="Arial"/>
              <a:buChar char="•"/>
            </a:pPr>
            <a:r>
              <a:rPr lang="en-GB" sz="3750" dirty="0">
                <a:solidFill>
                  <a:srgbClr val="EFEBE0"/>
                </a:solidFill>
                <a:latin typeface="Glacial Indifference Italics"/>
              </a:rPr>
              <a:t>Recognise and reproduce with support a wide range of target language phonemes.</a:t>
            </a:r>
          </a:p>
          <a:p>
            <a:pPr marL="814705" lvl="1" indent="-407035">
              <a:buFont typeface="Arial"/>
              <a:buChar char="•"/>
            </a:pPr>
            <a:r>
              <a:rPr lang="en-GB" sz="3750" dirty="0">
                <a:solidFill>
                  <a:srgbClr val="EFEBE0"/>
                </a:solidFill>
                <a:latin typeface="Glacial Indifference Italics"/>
              </a:rPr>
              <a:t> Find out about and describe experiences in the past. </a:t>
            </a:r>
          </a:p>
          <a:p>
            <a:pPr marL="814705" lvl="1" indent="-407035">
              <a:buFont typeface="Arial"/>
              <a:buChar char="•"/>
            </a:pPr>
            <a:r>
              <a:rPr lang="en-GB" sz="3750" dirty="0">
                <a:solidFill>
                  <a:srgbClr val="EFEBE0"/>
                </a:solidFill>
                <a:latin typeface="Glacial Indifference Italics"/>
              </a:rPr>
              <a:t>Recognise and use with little or no support key features of a simple monolingual dictionary.</a:t>
            </a:r>
          </a:p>
          <a:p>
            <a:pPr algn="ctr">
              <a:lnSpc>
                <a:spcPts val="3774"/>
              </a:lnSpc>
            </a:pPr>
            <a:endParaRPr lang="en-GB" sz="3750" dirty="0">
              <a:solidFill>
                <a:srgbClr val="EFEBE0"/>
              </a:solidFill>
              <a:latin typeface="Glacial Indifference Italics"/>
            </a:endParaRPr>
          </a:p>
          <a:p>
            <a:pPr algn="ctr">
              <a:lnSpc>
                <a:spcPts val="5870"/>
              </a:lnSpc>
            </a:pPr>
            <a:endParaRPr lang="en-GB" sz="3750" dirty="0">
              <a:solidFill>
                <a:srgbClr val="EFEBE0"/>
              </a:solidFill>
              <a:latin typeface="Glacial Indifference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4987" y="4512391"/>
            <a:ext cx="8705602" cy="7323588"/>
          </a:xfrm>
          <a:custGeom>
            <a:avLst/>
            <a:gdLst/>
            <a:ahLst/>
            <a:cxnLst/>
            <a:rect l="l" t="t" r="r" b="b"/>
            <a:pathLst>
              <a:path w="8705602" h="7323588">
                <a:moveTo>
                  <a:pt x="0" y="0"/>
                </a:moveTo>
                <a:lnTo>
                  <a:pt x="8705602" y="0"/>
                </a:lnTo>
                <a:lnTo>
                  <a:pt x="8705602" y="7323588"/>
                </a:lnTo>
                <a:lnTo>
                  <a:pt x="0" y="7323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610834">
            <a:off x="-1551718" y="6000283"/>
            <a:ext cx="6099721" cy="1768919"/>
          </a:xfrm>
          <a:custGeom>
            <a:avLst/>
            <a:gdLst/>
            <a:ahLst/>
            <a:cxnLst/>
            <a:rect l="l" t="t" r="r" b="b"/>
            <a:pathLst>
              <a:path w="6099721" h="1768919">
                <a:moveTo>
                  <a:pt x="0" y="0"/>
                </a:moveTo>
                <a:lnTo>
                  <a:pt x="6099721" y="0"/>
                </a:lnTo>
                <a:lnTo>
                  <a:pt x="6099721" y="1768919"/>
                </a:lnTo>
                <a:lnTo>
                  <a:pt x="0" y="1768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194147">
            <a:off x="856088" y="1507971"/>
            <a:ext cx="16378221" cy="131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12000">
                <a:solidFill>
                  <a:srgbClr val="4E1F24"/>
                </a:solidFill>
                <a:latin typeface="Ahsing Italics"/>
              </a:rPr>
              <a:t>What we'll discuss</a:t>
            </a:r>
          </a:p>
        </p:txBody>
      </p:sp>
      <p:sp>
        <p:nvSpPr>
          <p:cNvPr id="5" name="TextBox 5"/>
          <p:cNvSpPr txBox="1"/>
          <p:nvPr/>
        </p:nvSpPr>
        <p:spPr>
          <a:xfrm rot="-194147">
            <a:off x="4429885" y="2560826"/>
            <a:ext cx="7366417" cy="752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6"/>
              </a:lnSpc>
            </a:pPr>
            <a:r>
              <a:rPr lang="en-US" sz="5656">
                <a:solidFill>
                  <a:srgbClr val="262021"/>
                </a:solidFill>
                <a:latin typeface="Glacial Indifference"/>
              </a:rPr>
              <a:t>Today, we are going to learn about the past. Let us travel back in time to the ancient times of Egypt. Throughout this journey we will be learning past tense as well.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4407" y="9010800"/>
            <a:ext cx="18352407" cy="1276200"/>
          </a:xfrm>
          <a:prstGeom prst="rect">
            <a:avLst/>
          </a:prstGeom>
          <a:solidFill>
            <a:srgbClr val="C6BDA5"/>
          </a:solidFill>
        </p:spPr>
      </p:sp>
      <p:sp>
        <p:nvSpPr>
          <p:cNvPr id="3" name="Freeform 3"/>
          <p:cNvSpPr/>
          <p:nvPr/>
        </p:nvSpPr>
        <p:spPr>
          <a:xfrm>
            <a:off x="6566340" y="2839667"/>
            <a:ext cx="5155321" cy="3350959"/>
          </a:xfrm>
          <a:custGeom>
            <a:avLst/>
            <a:gdLst/>
            <a:ahLst/>
            <a:cxnLst/>
            <a:rect l="l" t="t" r="r" b="b"/>
            <a:pathLst>
              <a:path w="5155321" h="3350959">
                <a:moveTo>
                  <a:pt x="0" y="0"/>
                </a:moveTo>
                <a:lnTo>
                  <a:pt x="5155320" y="0"/>
                </a:lnTo>
                <a:lnTo>
                  <a:pt x="5155320" y="3350959"/>
                </a:lnTo>
                <a:lnTo>
                  <a:pt x="0" y="3350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25950" y="6802624"/>
            <a:ext cx="3624943" cy="3624943"/>
          </a:xfrm>
          <a:custGeom>
            <a:avLst/>
            <a:gdLst/>
            <a:ahLst/>
            <a:cxnLst/>
            <a:rect l="l" t="t" r="r" b="b"/>
            <a:pathLst>
              <a:path w="3624943" h="3624943">
                <a:moveTo>
                  <a:pt x="0" y="0"/>
                </a:moveTo>
                <a:lnTo>
                  <a:pt x="3624943" y="0"/>
                </a:lnTo>
                <a:lnTo>
                  <a:pt x="3624943" y="3624943"/>
                </a:lnTo>
                <a:lnTo>
                  <a:pt x="0" y="362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11543" y="6417129"/>
            <a:ext cx="3168396" cy="4114800"/>
          </a:xfrm>
          <a:custGeom>
            <a:avLst/>
            <a:gdLst/>
            <a:ahLst/>
            <a:cxnLst/>
            <a:rect l="l" t="t" r="r" b="b"/>
            <a:pathLst>
              <a:path w="3168396" h="4114800">
                <a:moveTo>
                  <a:pt x="0" y="0"/>
                </a:moveTo>
                <a:lnTo>
                  <a:pt x="3168396" y="0"/>
                </a:lnTo>
                <a:lnTo>
                  <a:pt x="31683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1900" y="2503359"/>
            <a:ext cx="3623276" cy="3803965"/>
          </a:xfrm>
          <a:custGeom>
            <a:avLst/>
            <a:gdLst/>
            <a:ahLst/>
            <a:cxnLst/>
            <a:rect l="l" t="t" r="r" b="b"/>
            <a:pathLst>
              <a:path w="3623276" h="3803965">
                <a:moveTo>
                  <a:pt x="0" y="0"/>
                </a:moveTo>
                <a:lnTo>
                  <a:pt x="3623276" y="0"/>
                </a:lnTo>
                <a:lnTo>
                  <a:pt x="3623276" y="3803965"/>
                </a:lnTo>
                <a:lnTo>
                  <a:pt x="0" y="3803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86536" y="2347941"/>
            <a:ext cx="2993517" cy="4114800"/>
          </a:xfrm>
          <a:custGeom>
            <a:avLst/>
            <a:gdLst/>
            <a:ahLst/>
            <a:cxnLst/>
            <a:rect l="l" t="t" r="r" b="b"/>
            <a:pathLst>
              <a:path w="2993517" h="4114800">
                <a:moveTo>
                  <a:pt x="0" y="0"/>
                </a:moveTo>
                <a:lnTo>
                  <a:pt x="2993517" y="0"/>
                </a:lnTo>
                <a:lnTo>
                  <a:pt x="2993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0939" y="185637"/>
            <a:ext cx="14082356" cy="21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1"/>
              </a:lnSpc>
            </a:pPr>
            <a:r>
              <a:rPr lang="en-US" sz="6570" spc="328">
                <a:solidFill>
                  <a:srgbClr val="EFEBE0"/>
                </a:solidFill>
                <a:latin typeface="Alice Italics"/>
              </a:rPr>
              <a:t>What do you think when you see these pictures?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26139" y="2733067"/>
            <a:ext cx="4635890" cy="5644920"/>
          </a:xfrm>
          <a:custGeom>
            <a:avLst/>
            <a:gdLst/>
            <a:ahLst/>
            <a:cxnLst/>
            <a:rect l="l" t="t" r="r" b="b"/>
            <a:pathLst>
              <a:path w="4635890" h="5644920">
                <a:moveTo>
                  <a:pt x="0" y="0"/>
                </a:moveTo>
                <a:lnTo>
                  <a:pt x="4635891" y="0"/>
                </a:lnTo>
                <a:lnTo>
                  <a:pt x="4635891" y="5644919"/>
                </a:lnTo>
                <a:lnTo>
                  <a:pt x="0" y="564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1699" y="-19050"/>
            <a:ext cx="9668771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2000" spc="120">
                <a:solidFill>
                  <a:srgbClr val="C6BDA5"/>
                </a:solidFill>
                <a:latin typeface="Bright"/>
              </a:rPr>
              <a:t>Fun Facts of Egypt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2616" y="2741771"/>
            <a:ext cx="12084290" cy="680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3555"/>
              </a:lnSpc>
              <a:buFont typeface="Arial"/>
              <a:buChar char="•"/>
            </a:pPr>
            <a:r>
              <a:rPr lang="en-US" sz="4500">
                <a:solidFill>
                  <a:srgbClr val="C6BDA5"/>
                </a:solidFill>
                <a:latin typeface="Glacial Indifference"/>
              </a:rPr>
              <a:t>The ancient Egyptians worshipped over 2,000 gods and goddesses.</a:t>
            </a:r>
          </a:p>
          <a:p>
            <a:pPr algn="l">
              <a:lnSpc>
                <a:spcPts val="3555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  <a:p>
            <a:pPr marL="971550" lvl="1" indent="-485775" algn="l">
              <a:lnSpc>
                <a:spcPts val="3555"/>
              </a:lnSpc>
              <a:buFont typeface="Arial"/>
              <a:buChar char="•"/>
            </a:pPr>
            <a:r>
              <a:rPr lang="en-US" sz="4500">
                <a:solidFill>
                  <a:srgbClr val="C6BDA5"/>
                </a:solidFill>
                <a:latin typeface="Glacial Indifference"/>
              </a:rPr>
              <a:t>Cleopatra, Egypt’s last pharaoh, lived closer to our time than to the building of the Pyramids at Giza.</a:t>
            </a:r>
          </a:p>
          <a:p>
            <a:pPr algn="l">
              <a:lnSpc>
                <a:spcPts val="3555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  <a:p>
            <a:pPr marL="971550" lvl="1" indent="-485775" algn="l">
              <a:lnSpc>
                <a:spcPts val="3555"/>
              </a:lnSpc>
              <a:buFont typeface="Arial"/>
              <a:buChar char="•"/>
            </a:pPr>
            <a:r>
              <a:rPr lang="en-US" sz="4500">
                <a:solidFill>
                  <a:srgbClr val="C6BDA5"/>
                </a:solidFill>
                <a:latin typeface="Glacial Indifference"/>
              </a:rPr>
              <a:t>Ancient Egyptian bakers sometimes kneaded bread dough with their feet.</a:t>
            </a:r>
          </a:p>
          <a:p>
            <a:pPr algn="l">
              <a:lnSpc>
                <a:spcPts val="3555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  <a:p>
            <a:pPr marL="971550" lvl="1" indent="-485775" algn="l">
              <a:lnSpc>
                <a:spcPts val="3555"/>
              </a:lnSpc>
              <a:buFont typeface="Arial"/>
              <a:buChar char="•"/>
            </a:pPr>
            <a:r>
              <a:rPr lang="en-US" sz="4500">
                <a:solidFill>
                  <a:srgbClr val="C6BDA5"/>
                </a:solidFill>
                <a:latin typeface="Glacial Indifference"/>
              </a:rPr>
              <a:t>These ancient people often referred to their pet cats as miu. (Sound familiar?) </a:t>
            </a:r>
          </a:p>
          <a:p>
            <a:pPr algn="l">
              <a:lnSpc>
                <a:spcPts val="3600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  <a:p>
            <a:pPr algn="l">
              <a:lnSpc>
                <a:spcPts val="3600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  <a:p>
            <a:pPr algn="l">
              <a:lnSpc>
                <a:spcPts val="3600"/>
              </a:lnSpc>
            </a:pPr>
            <a:endParaRPr lang="en-US" sz="4500">
              <a:solidFill>
                <a:srgbClr val="C6BDA5"/>
              </a:solidFill>
              <a:latin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561980" y="-4379210"/>
            <a:ext cx="5146873" cy="6716963"/>
          </a:xfrm>
          <a:custGeom>
            <a:avLst/>
            <a:gdLst/>
            <a:ahLst/>
            <a:cxnLst/>
            <a:rect l="l" t="t" r="r" b="b"/>
            <a:pathLst>
              <a:path w="5146873" h="6716963">
                <a:moveTo>
                  <a:pt x="0" y="0"/>
                </a:moveTo>
                <a:lnTo>
                  <a:pt x="5146872" y="0"/>
                </a:lnTo>
                <a:lnTo>
                  <a:pt x="5146872" y="6716962"/>
                </a:lnTo>
                <a:lnTo>
                  <a:pt x="0" y="671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2457453" y="8377986"/>
            <a:ext cx="5830547" cy="246870"/>
          </a:xfrm>
          <a:prstGeom prst="rect">
            <a:avLst/>
          </a:prstGeom>
          <a:solidFill>
            <a:srgbClr val="BEB6AE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7901">
            <a:off x="15079134" y="7455594"/>
            <a:ext cx="3232689" cy="3216526"/>
          </a:xfrm>
          <a:custGeom>
            <a:avLst/>
            <a:gdLst/>
            <a:ahLst/>
            <a:cxnLst/>
            <a:rect l="l" t="t" r="r" b="b"/>
            <a:pathLst>
              <a:path w="3232689" h="3216526">
                <a:moveTo>
                  <a:pt x="0" y="0"/>
                </a:moveTo>
                <a:lnTo>
                  <a:pt x="3232688" y="0"/>
                </a:lnTo>
                <a:lnTo>
                  <a:pt x="3232688" y="3216526"/>
                </a:lnTo>
                <a:lnTo>
                  <a:pt x="0" y="321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2729">
            <a:off x="-1457887" y="7256598"/>
            <a:ext cx="4973174" cy="4003405"/>
          </a:xfrm>
          <a:custGeom>
            <a:avLst/>
            <a:gdLst/>
            <a:ahLst/>
            <a:cxnLst/>
            <a:rect l="l" t="t" r="r" b="b"/>
            <a:pathLst>
              <a:path w="4973174" h="4003405">
                <a:moveTo>
                  <a:pt x="0" y="0"/>
                </a:moveTo>
                <a:lnTo>
                  <a:pt x="4973174" y="0"/>
                </a:lnTo>
                <a:lnTo>
                  <a:pt x="4973174" y="4003404"/>
                </a:lnTo>
                <a:lnTo>
                  <a:pt x="0" y="400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48200" y="2438400"/>
            <a:ext cx="7848600" cy="5410200"/>
          </a:xfrm>
          <a:custGeom>
            <a:avLst/>
            <a:gdLst/>
            <a:ahLst/>
            <a:cxnLst/>
            <a:rect l="l" t="t" r="r" b="b"/>
            <a:pathLst>
              <a:path w="11744368" h="6782373">
                <a:moveTo>
                  <a:pt x="0" y="0"/>
                </a:moveTo>
                <a:lnTo>
                  <a:pt x="11744368" y="0"/>
                </a:lnTo>
                <a:lnTo>
                  <a:pt x="11744368" y="6782372"/>
                </a:lnTo>
                <a:lnTo>
                  <a:pt x="0" y="6782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34" t="-12888" r="-42304" b="-12476"/>
            </a:stretch>
          </a:blipFill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sp>
      <p:sp>
        <p:nvSpPr>
          <p:cNvPr id="5" name="TextBox 5"/>
          <p:cNvSpPr txBox="1"/>
          <p:nvPr/>
        </p:nvSpPr>
        <p:spPr>
          <a:xfrm>
            <a:off x="403694" y="187325"/>
            <a:ext cx="1518469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 spc="-69">
                <a:solidFill>
                  <a:srgbClr val="4E1F24"/>
                </a:solidFill>
                <a:latin typeface="Glacial Indifference Bold"/>
              </a:rPr>
              <a:t>Let's construct some sentences using past tense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9547" y="1962768"/>
            <a:ext cx="14017178" cy="228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20000" dirty="0">
                <a:solidFill>
                  <a:srgbClr val="EFEBE0"/>
                </a:solidFill>
                <a:latin typeface="Ahsing"/>
              </a:rPr>
              <a:t>Thank You </a:t>
            </a:r>
          </a:p>
        </p:txBody>
      </p:sp>
      <p:sp>
        <p:nvSpPr>
          <p:cNvPr id="3" name="Freeform 3"/>
          <p:cNvSpPr/>
          <p:nvPr/>
        </p:nvSpPr>
        <p:spPr>
          <a:xfrm>
            <a:off x="14344689" y="-2925904"/>
            <a:ext cx="3647983" cy="4441988"/>
          </a:xfrm>
          <a:custGeom>
            <a:avLst/>
            <a:gdLst/>
            <a:ahLst/>
            <a:cxnLst/>
            <a:rect l="l" t="t" r="r" b="b"/>
            <a:pathLst>
              <a:path w="3647983" h="4441988">
                <a:moveTo>
                  <a:pt x="0" y="0"/>
                </a:moveTo>
                <a:lnTo>
                  <a:pt x="3647983" y="0"/>
                </a:lnTo>
                <a:lnTo>
                  <a:pt x="3647983" y="4441988"/>
                </a:lnTo>
                <a:lnTo>
                  <a:pt x="0" y="4441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775391" y="1516084"/>
            <a:ext cx="5210503" cy="340003"/>
          </a:xfrm>
          <a:prstGeom prst="rect">
            <a:avLst/>
          </a:prstGeom>
          <a:solidFill>
            <a:srgbClr val="BEB6AE"/>
          </a:solidFill>
        </p:spPr>
      </p:sp>
      <p:sp>
        <p:nvSpPr>
          <p:cNvPr id="5" name="Freeform 5"/>
          <p:cNvSpPr/>
          <p:nvPr/>
        </p:nvSpPr>
        <p:spPr>
          <a:xfrm>
            <a:off x="-3111780" y="-3695140"/>
            <a:ext cx="5573618" cy="6547569"/>
          </a:xfrm>
          <a:custGeom>
            <a:avLst/>
            <a:gdLst/>
            <a:ahLst/>
            <a:cxnLst/>
            <a:rect l="l" t="t" r="r" b="b"/>
            <a:pathLst>
              <a:path w="5573618" h="6547569">
                <a:moveTo>
                  <a:pt x="0" y="0"/>
                </a:moveTo>
                <a:lnTo>
                  <a:pt x="5573618" y="0"/>
                </a:lnTo>
                <a:lnTo>
                  <a:pt x="5573618" y="6547569"/>
                </a:lnTo>
                <a:lnTo>
                  <a:pt x="0" y="654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0" y="8218937"/>
            <a:ext cx="18288000" cy="2068063"/>
          </a:xfrm>
          <a:prstGeom prst="rect">
            <a:avLst/>
          </a:prstGeom>
          <a:solidFill>
            <a:srgbClr val="C9C0A8"/>
          </a:solidFill>
        </p:spPr>
      </p:sp>
      <p:sp>
        <p:nvSpPr>
          <p:cNvPr id="7" name="Freeform 7"/>
          <p:cNvSpPr/>
          <p:nvPr/>
        </p:nvSpPr>
        <p:spPr>
          <a:xfrm>
            <a:off x="3452980" y="6886612"/>
            <a:ext cx="3537707" cy="2158001"/>
          </a:xfrm>
          <a:custGeom>
            <a:avLst/>
            <a:gdLst/>
            <a:ahLst/>
            <a:cxnLst/>
            <a:rect l="l" t="t" r="r" b="b"/>
            <a:pathLst>
              <a:path w="3537707" h="2158001">
                <a:moveTo>
                  <a:pt x="0" y="0"/>
                </a:moveTo>
                <a:lnTo>
                  <a:pt x="3537707" y="0"/>
                </a:lnTo>
                <a:lnTo>
                  <a:pt x="3537707" y="2158002"/>
                </a:lnTo>
                <a:lnTo>
                  <a:pt x="0" y="2158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0475" y="4065483"/>
            <a:ext cx="3697670" cy="5788916"/>
          </a:xfrm>
          <a:custGeom>
            <a:avLst/>
            <a:gdLst/>
            <a:ahLst/>
            <a:cxnLst/>
            <a:rect l="l" t="t" r="r" b="b"/>
            <a:pathLst>
              <a:path w="3697670" h="5788916">
                <a:moveTo>
                  <a:pt x="0" y="0"/>
                </a:moveTo>
                <a:lnTo>
                  <a:pt x="3697670" y="0"/>
                </a:lnTo>
                <a:lnTo>
                  <a:pt x="3697670" y="5788916"/>
                </a:lnTo>
                <a:lnTo>
                  <a:pt x="0" y="5788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19742" y="4587797"/>
            <a:ext cx="3344292" cy="5266602"/>
          </a:xfrm>
          <a:custGeom>
            <a:avLst/>
            <a:gdLst/>
            <a:ahLst/>
            <a:cxnLst/>
            <a:rect l="l" t="t" r="r" b="b"/>
            <a:pathLst>
              <a:path w="3344292" h="5266602">
                <a:moveTo>
                  <a:pt x="0" y="0"/>
                </a:moveTo>
                <a:lnTo>
                  <a:pt x="3344292" y="0"/>
                </a:lnTo>
                <a:lnTo>
                  <a:pt x="3344292" y="5266602"/>
                </a:lnTo>
                <a:lnTo>
                  <a:pt x="0" y="526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03378" y="7261250"/>
            <a:ext cx="4259793" cy="2593149"/>
          </a:xfrm>
          <a:custGeom>
            <a:avLst/>
            <a:gdLst/>
            <a:ahLst/>
            <a:cxnLst/>
            <a:rect l="l" t="t" r="r" b="b"/>
            <a:pathLst>
              <a:path w="4259793" h="2593149">
                <a:moveTo>
                  <a:pt x="0" y="0"/>
                </a:moveTo>
                <a:lnTo>
                  <a:pt x="4259793" y="0"/>
                </a:lnTo>
                <a:lnTo>
                  <a:pt x="4259793" y="2593149"/>
                </a:lnTo>
                <a:lnTo>
                  <a:pt x="0" y="2593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73183" y="4295627"/>
            <a:ext cx="140171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FEBE0"/>
                </a:solidFill>
                <a:latin typeface="Glacial Indifference"/>
              </a:rPr>
              <a:t>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201</Words>
  <Application>Microsoft Office PowerPoint</Application>
  <PresentationFormat>Custom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Codec Pro</vt:lpstr>
      <vt:lpstr>Glacial Indifference Bold</vt:lpstr>
      <vt:lpstr>Bright</vt:lpstr>
      <vt:lpstr>Ahsing</vt:lpstr>
      <vt:lpstr>Arial</vt:lpstr>
      <vt:lpstr>Calibri</vt:lpstr>
      <vt:lpstr>Alice Italics</vt:lpstr>
      <vt:lpstr>Glacial Indifference</vt:lpstr>
      <vt:lpstr>Glacial Indifference Italics</vt:lpstr>
      <vt:lpstr>Ahsing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4 Module 3</dc:title>
  <cp:lastModifiedBy>Madihah Rehana binti Ku Othman</cp:lastModifiedBy>
  <cp:revision>5</cp:revision>
  <dcterms:created xsi:type="dcterms:W3CDTF">2006-08-16T00:00:00Z</dcterms:created>
  <dcterms:modified xsi:type="dcterms:W3CDTF">2023-07-12T02:14:37Z</dcterms:modified>
  <dc:identifier>DAFldXBSZEc</dc:identifier>
</cp:coreProperties>
</file>